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FB314-AFB9-4F62-8514-06AE09BE7D6C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71A2A-E23A-49BA-802A-B5E9CDCDC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1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1A2A-E23A-49BA-802A-B5E9CDCDC86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24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6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8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00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36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7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12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94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6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14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22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4183-A1EC-4666-914F-9D92D500DF3A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11AAB-410D-49E5-9E92-78C0C56BA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74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8062664" cy="211566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</a:rPr>
              <a:t>Тема:</a:t>
            </a:r>
            <a:r>
              <a:rPr lang="ru-RU" b="1" dirty="0"/>
              <a:t> Использование </a:t>
            </a:r>
            <a:r>
              <a:rPr lang="ru-RU" b="1" dirty="0" smtClean="0"/>
              <a:t>учителем-дефектологом </a:t>
            </a:r>
            <a:r>
              <a:rPr lang="ru-RU" b="1" dirty="0"/>
              <a:t>алгоритмов обучения в предматематическом образовании дошкольников с тяжёлыми нарушениями речи.</a:t>
            </a:r>
            <a:r>
              <a:rPr lang="ru-RU" dirty="0"/>
              <a:t/>
            </a:r>
            <a:br>
              <a:rPr lang="ru-RU" dirty="0"/>
            </a:br>
            <a:r>
              <a:rPr lang="ru-RU" smtClean="0"/>
              <a:t/>
            </a:r>
            <a:br>
              <a:rPr lang="ru-RU" smtClean="0"/>
            </a:br>
            <a:endParaRPr lang="ru-RU" sz="2200" i="1" dirty="0"/>
          </a:p>
        </p:txBody>
      </p:sp>
    </p:spTree>
    <p:extLst>
      <p:ext uri="{BB962C8B-B14F-4D97-AF65-F5344CB8AC3E}">
        <p14:creationId xmlns:p14="http://schemas.microsoft.com/office/powerpoint/2010/main" val="825048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показа независимости числа от качественных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и пространственных признаков предметов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1.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Представляем сразу два множества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2.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Создаем проблемную ситуацию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, задаем вопросы: «Что (кто) это?» (в отношении каждого множества), «Чего больше, чего меньше?», «Как разрешить эту проблему?».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3.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Разрешаем ее разными способами: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поэлементное сравнение (наложением, приложением, графическим соотнесением); пересчет каждого множества и сравнение полученных чисел.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Сосчитывание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элементов множеств и сравнение полученных чисел должно быть последним и основным, так как на нем строится последующее обобщение дефектолога.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4.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Обобщаем результат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исследовательских действий детей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93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>
              <a:lnSpc>
                <a:spcPct val="115000"/>
              </a:lnSpc>
            </a:pPr>
            <a:r>
              <a:rPr lang="ru-RU" sz="2800" b="1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sz="2800" b="1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sz="2800" b="1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формирования образа цифры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 и представлений о её структуре.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</a:rPr>
              <a:t>В средней группе начинается знакомство с цифрами как условными знаками для обозначения чисел. Происходит </a:t>
            </a:r>
            <a:r>
              <a:rPr lang="ru-RU" sz="3400" b="1" dirty="0">
                <a:solidFill>
                  <a:srgbClr val="000000"/>
                </a:solidFill>
                <a:latin typeface="Times New Roman"/>
                <a:ea typeface="Courier New"/>
              </a:rPr>
              <a:t>это после обучения количественному счету в определенных пределах.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</a:rPr>
              <a:t>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</a:rPr>
              <a:t>Цифры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</a:rPr>
              <a:t>познаются детьми на уровне </a:t>
            </a:r>
            <a:r>
              <a:rPr lang="ru-RU" sz="3400" b="1" dirty="0">
                <a:solidFill>
                  <a:srgbClr val="000000"/>
                </a:solidFill>
                <a:latin typeface="Times New Roman"/>
                <a:ea typeface="Courier New"/>
              </a:rPr>
              <a:t>узнавания их начертания. </a:t>
            </a:r>
            <a:endParaRPr lang="ru-RU" sz="3400" b="1" dirty="0" smtClean="0">
              <a:solidFill>
                <a:srgbClr val="000000"/>
              </a:solidFill>
              <a:latin typeface="Times New Roman"/>
              <a:ea typeface="Courier New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Педагог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знакомстве детей с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цифрами, показывает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цифру на карточке, называет ее: «Это цифра 2. Это специальный знак, которым 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обозначают и записывают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число</a:t>
            </a: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».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Просит </a:t>
            </a:r>
            <a:r>
              <a:rPr lang="ru-RU" sz="3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запомнить, а впоследствии узнать, выбрать среди других и разместить (поставить, положить) возле группы предметов (изображений) с таким количеством.</a:t>
            </a:r>
            <a:endParaRPr lang="ru-RU" sz="3400" dirty="0"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3142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>
              <a:lnSpc>
                <a:spcPct val="115000"/>
              </a:lnSpc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формирования образа цифры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 и представлений о её структуре.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>
                <a:latin typeface="Times New Roman"/>
                <a:ea typeface="Courier New"/>
              </a:rPr>
              <a:t>В старшей группе (от 5 до 6 лет) акцент делается на освоении воспитанниками структуры знакомых цифр, формировании художественного </a:t>
            </a:r>
            <a:r>
              <a:rPr lang="ru-RU" sz="1800" dirty="0" smtClean="0">
                <a:latin typeface="Times New Roman"/>
                <a:ea typeface="Courier New"/>
              </a:rPr>
              <a:t>образа цифры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Алгоритм: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1.Показать </a:t>
            </a:r>
            <a:r>
              <a:rPr lang="ru-RU" sz="1800" dirty="0">
                <a:latin typeface="Times New Roman"/>
                <a:ea typeface="Courier New"/>
                <a:cs typeface="Times New Roman"/>
              </a:rPr>
              <a:t>уже знакомую цифру и напомнить, что она нужна для записи числа.</a:t>
            </a:r>
            <a:endParaRPr lang="ru-RU" sz="1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2. </a:t>
            </a: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Попросить вспомнить</a:t>
            </a:r>
            <a:r>
              <a:rPr lang="ru-RU" sz="1800" dirty="0">
                <a:latin typeface="Times New Roman"/>
                <a:ea typeface="Courier New"/>
                <a:cs typeface="Times New Roman"/>
              </a:rPr>
              <a:t>, где ребёнок видел такую цифру раньше.</a:t>
            </a:r>
            <a:endParaRPr lang="ru-RU" sz="1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3. Проанализировать структуру (конфигурацию) цифры.</a:t>
            </a:r>
            <a:endParaRPr lang="ru-RU" sz="1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4. Применить приёмы для закрепления знаний конфигурации цифры: попросить показать цифру при помощи пальцев одной или двух рук; составить цифру из палочек; нарисовать цифру; соединить точки для рисования цифры; заштриховать, раскрасить, выложить цифру из мелких  предметов, верёвочки, узнать на ощупь.</a:t>
            </a:r>
            <a:endParaRPr lang="ru-RU" sz="1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Следует напомнить, что письмо цифр прописью в учреждении дошкольного образования недопустимо.</a:t>
            </a:r>
            <a:endParaRPr lang="ru-RU" sz="1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5. Применить приёмы для формирования образа цифры: чтение стихотворений, загадывание загадок о цифре, придумывание образа цифры (задаётся вопрос: «На что похожа цифра?)</a:t>
            </a:r>
            <a:endParaRPr lang="ru-RU" sz="1400" dirty="0">
              <a:ea typeface="Calibri"/>
              <a:cs typeface="Times New Roman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45840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626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</a:pPr>
            <a:r>
              <a:rPr lang="ru-RU" sz="3100" b="1" dirty="0" smtClean="0">
                <a:solidFill>
                  <a:srgbClr val="C0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3100" b="1" dirty="0">
                <a:solidFill>
                  <a:srgbClr val="C00000"/>
                </a:solidFill>
                <a:latin typeface="Times New Roman"/>
                <a:ea typeface="Courier New"/>
                <a:cs typeface="Times New Roman"/>
              </a:rPr>
              <a:t>обучения счету на ощупь</a:t>
            </a:r>
            <a:r>
              <a:rPr lang="ru-RU" sz="3100" dirty="0">
                <a:ea typeface="Calibri"/>
                <a:cs typeface="Times New Roman"/>
              </a:rPr>
              <a:t/>
            </a:r>
            <a:br>
              <a:rPr lang="ru-RU" sz="3100" dirty="0">
                <a:ea typeface="Calibri"/>
                <a:cs typeface="Times New Roman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 а р и а н т I</a:t>
            </a:r>
            <a:endParaRPr lang="ru-RU" sz="6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Алгоритм используется при обучении счету на ощупь предметов, расположенных на карточке. </a:t>
            </a:r>
            <a:endParaRPr lang="ru-RU" sz="6400" dirty="0" smtClean="0">
              <a:ea typeface="Courier New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На 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столе у ребенка располагается карточка. Ее накрывают, чтобы ребенок заранее не увидел, сколько предметов расположено на карточке. </a:t>
            </a:r>
            <a:endParaRPr lang="ru-RU" sz="7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 </a:t>
            </a:r>
            <a:r>
              <a:rPr lang="ru-RU" sz="7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Создаем 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мотивацию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деятельности счета. </a:t>
            </a:r>
            <a:endParaRPr lang="ru-RU" sz="74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 </a:t>
            </a:r>
            <a:r>
              <a:rPr lang="ru-RU" sz="7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Объясняем 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правила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счета на ощупь 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 сочетании с показом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: «Считать будут только руки. Руки кладутся сверху на салфетку. Начинаем искать ладошкой или пальчиками начало ряда </a:t>
            </a: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предметов. Найдя первый, 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говорим число “один” и прячем </a:t>
            </a: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найденный под 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ладонь одной руки, как бы отделяя его от всего остального множества. Пальчиком другой руки ищем </a:t>
            </a: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следующий; 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найдя его, прячем под другую руку и говорим “два” и так до конца множества. Подводим итог: “Всего четыре </a:t>
            </a: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…”».</a:t>
            </a:r>
            <a:endParaRPr lang="ru-RU" sz="7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	</a:t>
            </a:r>
            <a:r>
              <a:rPr lang="ru-RU" sz="7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Проверяем результат</a:t>
            </a:r>
            <a:r>
              <a:rPr lang="ru-RU" sz="7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зрительным контролем. Чтобы проверить правильность результата счета, снимаем салфетку и считаем привычным способом</a:t>
            </a:r>
            <a:r>
              <a:rPr lang="ru-RU" sz="7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88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/>
                <a:ea typeface="Courier New"/>
                <a:cs typeface="Times New Roman"/>
              </a:rPr>
              <a:t>Алгоритм обучения счету на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Courier New"/>
                <a:cs typeface="Times New Roman"/>
              </a:rPr>
              <a:t>ощупь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II</a:t>
            </a:r>
            <a:endParaRPr lang="ru-RU" sz="72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Используется при обучении счету на ощупь рассыпного множества предметов, расположенных в мешочке.</a:t>
            </a:r>
            <a:endParaRPr lang="ru-RU" sz="72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</a:t>
            </a: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Предъявляем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мешочек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в котором находятся мелкие предметы.</a:t>
            </a:r>
            <a:endParaRPr lang="ru-RU" sz="7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</a:t>
            </a: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Предлагаем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узнать на ощупь, что в нем.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Ребенок опускает руку в мешочек и на ощупь определяет предмет. Говорит свое предположение. Предлагаем достать один предмет и проверить правильность догадки. Опускаем предмет в мешочек и завязываем его или закрываем при помощи молнии.</a:t>
            </a:r>
            <a:endParaRPr lang="ru-RU" sz="7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</a:t>
            </a: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Создаем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мотив счета.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Говорим, что в мешочке этот предмет не один, а вот сколько их — надо узнать. Что для этого надо сделать?</a:t>
            </a:r>
            <a:endParaRPr lang="ru-RU" sz="7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4.</a:t>
            </a: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Объясняем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правила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счета на ощупь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 сочетании с показом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Предварительно все предметы надо ссыпать в один угол. Мешочек положить на поверхность стола. Руки положить сверху на мешочек и действовать так: передвигаем один предмет в другой угол, придерживаем его одной рукой и говорим «один», затем другой предмет передвигаем в этот угол, придерживаем рукой и говорим: «два» и так далее, пока не будут передвинуты все предметы. Подводим итог: «Всего...».</a:t>
            </a:r>
            <a:endParaRPr lang="ru-RU" sz="7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5.</a:t>
            </a: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Проверяем </a:t>
            </a:r>
            <a:r>
              <a:rPr lang="ru-RU" sz="7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результат зрительным контролем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Чтобы проверить правильность результата счета, вынимаем предметы из мешочка и считаем привычным способом.</a:t>
            </a:r>
            <a:endParaRPr lang="ru-RU" sz="72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513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Обучение счету движений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обучении счету движений важно дать детям ориентир для называния числа.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Например, называть число будем только тогда, когда мяч подброшен вверх и его еще не поймали.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Полезным будет использование цифр для показа сосчитанного ребенком количества.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69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Обучение счету звукового множества (счет на слух)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обучении счету на слух можно использовать шумовые звуковые множества (хлопков, стуков и т. п.) и множества музыкальных звуков, которые создаются при помощи музыкальных инструментов. </a:t>
            </a:r>
            <a:endParaRPr lang="ru-RU" sz="24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На начальных этапах обучения дети считают звуки, которые издает инструмент или создает педагог, не пряча источник звука от детей. В дальнейшем источник звука можно спрятать за невысокую ширму или за спинами детей.</a:t>
            </a:r>
            <a:endParaRPr lang="ru-RU" sz="24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Счет звукового множества целесообразно сочетать со сравнением множеств по количеству элементов («положи столько кубиков, сколько услышишь звуков»; «присядь столько раз, сколько услышишь звуков» и т. п.) и с использованием цифр («покажи цифру, которая обозначает число услышанных звуков»).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555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18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18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формирования представлений об образовании числа, определения и обозначения связей и отношений между смежными числами.</a:t>
            </a:r>
            <a:r>
              <a:rPr lang="ru-RU" sz="1800" dirty="0">
                <a:ea typeface="Calibri"/>
                <a:cs typeface="Times New Roman"/>
              </a:rPr>
              <a:t/>
            </a:r>
            <a:br>
              <a:rPr lang="ru-RU" sz="1800" dirty="0">
                <a:ea typeface="Calibri"/>
                <a:cs typeface="Times New Roman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600" dirty="0" smtClean="0">
                <a:latin typeface="Times New Roman"/>
                <a:ea typeface="Courier New"/>
                <a:cs typeface="Times New Roman"/>
              </a:rPr>
              <a:t>Показать </a:t>
            </a:r>
            <a:r>
              <a:rPr lang="ru-RU" sz="1600" dirty="0">
                <a:latin typeface="Times New Roman"/>
                <a:ea typeface="Courier New"/>
                <a:cs typeface="Times New Roman"/>
              </a:rPr>
              <a:t>первое множество. Задать вопросы: «Что это? Сколько?». </a:t>
            </a:r>
            <a:endParaRPr lang="ru-RU" sz="1600" dirty="0" smtClean="0">
              <a:latin typeface="Times New Roman"/>
              <a:ea typeface="Courier New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600" dirty="0" smtClean="0">
                <a:latin typeface="Times New Roman"/>
                <a:ea typeface="Courier New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Courier New"/>
                <a:cs typeface="Times New Roman"/>
              </a:rPr>
              <a:t>Показать второе множество. Задать вопросы: «Что это? Сколько?».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3. Сравнить множества по количеству элементов. Задать вопросы: «Чего больше? Чего меньше? Поровну, по сколько?»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4. Нарушить равенство добавлением одного элемента к одному из множеств (рисованием точки или круга к уже нарисованным).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5. Посчитать эти предметы (нарисованные точки в одной окружности).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6. </a:t>
            </a:r>
            <a:r>
              <a:rPr lang="ru-RU" sz="1600" dirty="0" smtClean="0">
                <a:latin typeface="Times New Roman"/>
                <a:ea typeface="Courier New"/>
                <a:cs typeface="Times New Roman"/>
              </a:rPr>
              <a:t>Сравнить </a:t>
            </a:r>
            <a:r>
              <a:rPr lang="ru-RU" sz="1600" dirty="0">
                <a:latin typeface="Times New Roman"/>
                <a:ea typeface="Courier New"/>
                <a:cs typeface="Times New Roman"/>
              </a:rPr>
              <a:t>множества по количеству элементов. Задать вопросы: «Чего теперь больше. Чего меньше?»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7. Сравнить смежные числа. Определить связи и отношения между ними. Задать </a:t>
            </a:r>
            <a:r>
              <a:rPr lang="ru-RU" sz="1600" dirty="0" smtClean="0">
                <a:latin typeface="Times New Roman"/>
                <a:ea typeface="Courier New"/>
                <a:cs typeface="Times New Roman"/>
              </a:rPr>
              <a:t>вопросы: </a:t>
            </a:r>
            <a:r>
              <a:rPr lang="ru-RU" sz="1600" dirty="0">
                <a:latin typeface="Times New Roman"/>
                <a:ea typeface="Courier New"/>
                <a:cs typeface="Times New Roman"/>
              </a:rPr>
              <a:t>« Какое число больше? Какой число меньше? На сколько одно число больше (меньше) другого.» Попросит назвать число, которое следует за меньшим числом; число которое стоит перед большим числом.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8. Восстановить равенство. Попросить добавить ещё один предмет ко второму множеству (нарисовать ещё одну точку во второй графе).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Courier New"/>
                <a:cs typeface="Times New Roman"/>
              </a:rPr>
              <a:t>9. Посчитать новое множество. Задать вопросы: «Чего теперь больше или меньше? Поровну? По сколько?</a:t>
            </a:r>
            <a:endParaRPr lang="ru-RU" sz="1600" dirty="0">
              <a:ea typeface="Calibri"/>
              <a:cs typeface="Times New Roman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62180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формирования представлений о составе числа из единиц (до 5).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1. Представить множество (выставить его на средней полосе наборного полотна). Задать вопросы: «Что это? Сколько</a:t>
            </a:r>
            <a:r>
              <a:rPr lang="ru-RU" dirty="0" smtClean="0">
                <a:latin typeface="Times New Roman"/>
                <a:ea typeface="Courier New"/>
                <a:cs typeface="Times New Roman"/>
              </a:rPr>
              <a:t>?»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2.Выставить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на верхней полосе над множеством цифру, обозначающую это </a:t>
            </a:r>
            <a:r>
              <a:rPr lang="ru-RU" dirty="0" smtClean="0">
                <a:latin typeface="Times New Roman"/>
                <a:ea typeface="Courier New"/>
                <a:cs typeface="Times New Roman"/>
              </a:rPr>
              <a:t>число.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3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. Провести качественный и количественный анализ состава множества предметов. Задать вопросы: Разные предметы или одинаковые? Чем отличаются?  Какой формы? Какого цвета? Назовите предметы. Сколько таких предметов? Под предметом выставляют цифру 1. Сколько таких? Под предметом выставляют цифру 1 и </a:t>
            </a:r>
            <a:r>
              <a:rPr lang="ru-RU" dirty="0" smtClean="0">
                <a:latin typeface="Times New Roman"/>
                <a:ea typeface="Courier New"/>
                <a:cs typeface="Times New Roman"/>
              </a:rPr>
              <a:t>т.д.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4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. Провести первое обозначение с показом рукой только предметов. Например: у нас три игрушки ( круговой жест вокруг игрушек) – один мишка (указать на мишку, одна кукла – указать на куклу, одна машинка – указать а машинку</a:t>
            </a:r>
            <a:r>
              <a:rPr lang="ru-RU" dirty="0" smtClean="0">
                <a:latin typeface="Times New Roman"/>
                <a:ea typeface="Courier New"/>
                <a:cs typeface="Times New Roman"/>
              </a:rPr>
              <a:t>).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5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. Провести второе обобщение на уровне абстрагирования: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3- это 1, 1, и ещё 1 (указать рукой только на цифры)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54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7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27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формирования представлений </a:t>
            </a:r>
            <a:r>
              <a:rPr lang="ru-RU" sz="2700" dirty="0">
                <a:ea typeface="Calibri"/>
                <a:cs typeface="Times New Roman"/>
              </a:rPr>
              <a:t/>
            </a:r>
            <a:br>
              <a:rPr lang="ru-RU" sz="2700" dirty="0">
                <a:ea typeface="Calibri"/>
                <a:cs typeface="Times New Roman"/>
              </a:rPr>
            </a:br>
            <a:r>
              <a:rPr lang="ru-RU" sz="27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о составе числа из двух меньших цифр.</a:t>
            </a:r>
            <a:r>
              <a:rPr lang="ru-RU" sz="2700" dirty="0">
                <a:ea typeface="Calibri"/>
                <a:cs typeface="Times New Roman"/>
              </a:rPr>
              <a:t/>
            </a:r>
            <a:br>
              <a:rPr lang="ru-RU" sz="2700" dirty="0">
                <a:ea typeface="Calibri"/>
                <a:cs typeface="Times New Roman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1. Представить множество. Задать вопросы: «Что это? (Например: букет). Сколько цветов в букете? (3)»</a:t>
            </a:r>
            <a:endParaRPr lang="ru-RU" sz="18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2. Выставить посередине над множеством цифру, обозначающую это число.</a:t>
            </a:r>
            <a:endParaRPr lang="ru-RU" sz="18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3. Провести качественный и </a:t>
            </a: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количественный </a:t>
            </a:r>
            <a:r>
              <a:rPr lang="ru-RU" sz="1800" dirty="0">
                <a:latin typeface="Times New Roman"/>
                <a:ea typeface="Courier New"/>
                <a:cs typeface="Times New Roman"/>
              </a:rPr>
              <a:t>анализ состава множества предметов. Задать вопросы: «Назовите предметы (цветы), из которых составлено множество (букет). (Ромашки и васильки.)</a:t>
            </a:r>
            <a:endParaRPr lang="ru-RU" sz="18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-Сколько </a:t>
            </a:r>
            <a:r>
              <a:rPr lang="ru-RU" sz="1800" dirty="0">
                <a:latin typeface="Times New Roman"/>
                <a:ea typeface="Courier New"/>
                <a:cs typeface="Times New Roman"/>
              </a:rPr>
              <a:t>предметов ?(ромашек) (1). Под предметами (ромашками) выставить цифру 2. </a:t>
            </a:r>
            <a:endParaRPr lang="ru-RU" sz="18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/>
                <a:ea typeface="Courier New"/>
                <a:cs typeface="Times New Roman"/>
              </a:rPr>
              <a:t>-Сколько </a:t>
            </a:r>
            <a:r>
              <a:rPr lang="ru-RU" sz="1800" dirty="0">
                <a:latin typeface="Times New Roman"/>
                <a:ea typeface="Courier New"/>
                <a:cs typeface="Times New Roman"/>
              </a:rPr>
              <a:t>предметов(васильков)? (под предметами(васильками) выставить цифру 2.</a:t>
            </a:r>
            <a:endParaRPr lang="ru-RU" sz="18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4. Провести первое обобщение с показом рукой только предметов. Например в букете 3 цветка (обобщающий круговой жест). Одна ромашка (указать на ромашку) и два василька (указать на васильки).</a:t>
            </a:r>
            <a:endParaRPr lang="ru-RU" sz="1800" dirty="0">
              <a:ea typeface="Calibri"/>
              <a:cs typeface="Times New Roman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800" dirty="0">
                <a:latin typeface="Times New Roman"/>
                <a:ea typeface="Courier New"/>
                <a:cs typeface="Times New Roman"/>
              </a:rPr>
              <a:t>Провести второе обобщение на уровне абстрагирования: значит, 3- это 2 и 1 (указать рукой только на цифры)</a:t>
            </a:r>
            <a:endParaRPr lang="ru-RU" sz="1800" dirty="0">
              <a:ea typeface="Calibri"/>
              <a:cs typeface="Times New Roman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0010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15072"/>
            <a:ext cx="8229600" cy="316835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совокупность действий, правил решения поставленной задачи. В основе алгоритма лежит принцип расчленения сложного действия на элементарные, следующие друг за другом в определенной последовательности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Алгоритм формирования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/>
                <a:cs typeface="Times New Roman" panose="02020603050405020304" pitchFamily="18" charset="0"/>
              </a:rPr>
              <a:t>(деятельность педагога) трактуется как понятное и точное предписание последовательности действий педагога, направленных на достижение образовательной цели.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45719" cy="11114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36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обучения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 построению сериационного (упорядоченного) ряда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 и анализу размерных отношений между его элементами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Используется 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обучении построению сериационного ряда по образцу.</a:t>
            </a:r>
            <a:endParaRPr lang="ru-RU" sz="6200" dirty="0">
              <a:ea typeface="Calibri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Представляем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ориентир и персонаж.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</a:t>
            </a:r>
            <a:endParaRPr lang="ru-RU" sz="62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Создаем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проблемную ситуацию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разрешить которую можно путем построения упорядоченного ряда. </a:t>
            </a:r>
            <a:endParaRPr lang="ru-RU" sz="62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Анализируем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качественные признаки полосок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</a:t>
            </a:r>
            <a:endParaRPr lang="ru-RU" sz="62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</a:rPr>
              <a:t>Показываем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</a:rPr>
              <a:t>построение ряда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</a:rPr>
              <a:t> на демонстрационном материале с объяснением правил построения. </a:t>
            </a:r>
            <a:endParaRPr lang="ru-RU" sz="6200" dirty="0" smtClean="0">
              <a:solidFill>
                <a:srgbClr val="000000"/>
              </a:solidFill>
              <a:latin typeface="Times New Roman"/>
              <a:ea typeface="Courier New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</a:rPr>
              <a:t>Сравниваем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</a:rPr>
              <a:t>попарно элементы ряда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</a:rPr>
              <a:t> по выделенному параметру величины или по двум параметрам величины одновременно.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</a:rPr>
              <a:t>Определяем словами отношения между элементами ряда 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</a:rPr>
              <a:t>в убывающем или возрастающем порядке. </a:t>
            </a:r>
            <a:endParaRPr lang="ru-RU" sz="6200" dirty="0" smtClean="0">
              <a:solidFill>
                <a:srgbClr val="000000"/>
              </a:solidFill>
              <a:latin typeface="Times New Roman"/>
              <a:ea typeface="Courier New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Даем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задание детям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: из полосок на своем рабочем месте нужно построить </a:t>
            </a:r>
            <a:r>
              <a:rPr lang="ru-RU" sz="6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…. 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Построенный ряд остается перед глазами детей как образец.</a:t>
            </a:r>
            <a:endParaRPr lang="ru-RU" sz="6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7.  </a:t>
            </a: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Самостоятельное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построение ряда детьми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Для того чтобы действия детей носил более </a:t>
            </a:r>
            <a:r>
              <a:rPr lang="ru-RU" sz="6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осознанный 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характер, а не были репродуктивным подражанием действиям взрослого, полоски им надо дать иного цвета, чем на демонстрационном материале.</a:t>
            </a:r>
            <a:endParaRPr lang="ru-RU" sz="62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8. </a:t>
            </a:r>
            <a:r>
              <a:rPr lang="ru-RU" sz="6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Индивидуальное </a:t>
            </a:r>
            <a:r>
              <a:rPr lang="ru-RU" sz="62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словесное обозначение</a:t>
            </a:r>
            <a:r>
              <a:rPr lang="ru-RU" sz="62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отношений между элементами в самостоятельно построенных детьми рядах.</a:t>
            </a:r>
            <a:endParaRPr lang="ru-RU" sz="6200" dirty="0">
              <a:ea typeface="Calibri"/>
              <a:cs typeface="Times New Roman"/>
            </a:endParaRPr>
          </a:p>
          <a:p>
            <a:pPr marL="5143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916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обучения сравнению двух предметов при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помощи третьего, выступающего в роли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посредника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I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Используется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формировании умения сравнивать по длине (ширине, высоте) с помощью предмета-посредника (палочки, полоски).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Показываем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два предмета (изображения предметов).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«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Разные они или одинаковые? Чем отличаются?» (Цветом и длиной.) «Какого цвета дорожки? »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Создаем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проблемную ситуацию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разрешить которую можно, определив, какой из предметов длиннее или короче (выше — ниже, шире — уже)? 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Предлагаем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детям определить это на глаз.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4.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Выслушиваем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предположения детей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(зеленая — длиннее, желтая — короче) и просим предложить способ проверки предположения.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5.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Предлагаем новый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способ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: использовать для сравнения полоску.</a:t>
            </a:r>
            <a:endParaRPr lang="ru-RU" sz="18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6.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Объясняем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правила сравнения с помощью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полоски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7.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Делаем вывод.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032846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обучения сравнению двух предметов при помощи третьего, выступающего в роли посредника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72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II</a:t>
            </a:r>
            <a:r>
              <a:rPr lang="ru-RU" sz="7200" dirty="0" smtClean="0">
                <a:ea typeface="Courier New"/>
                <a:cs typeface="Times New Roman"/>
              </a:rPr>
              <a:t>     </a:t>
            </a: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Используется при обучении сравнению по величине двух изображений предметов с помощью посредника — геометрической фигуры.</a:t>
            </a:r>
            <a:endParaRPr lang="ru-RU" sz="72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 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Показываем два изображения предметов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Например, изображения двух рыбок треугольной формы (желтая больше, красная меньше).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Создаем проблемную ситуацию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разрешить которую можно, определив, какая из них больше.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Предлагаем детям определить это на глаз.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4.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Выслушиваем предположения детей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о том, каким способом можно проверить их предположение.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5.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Предлагаем новый способ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: использовать для сравнения предметы такой же формы, как форма рыбки. Просим детей назвать геометрическую фигуру, на которую похожа форма рыбки. Это треугольник. Значит, будем узнавать, какая рыбка больше, с помощью треугольников.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6.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Объясняем правила сравнения с помощью геометрических фигур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Предлагаем детям выбрать из трех треугольников (синий, зеленый и коричневый) один, который был бы равен по величине (такой же величины) одной из рыбок. Дети путем наложения находят треугольник, который равен по величине меньшей рыбке. Затем его переносим и накладываем на другую рыбку. Видим, что она видна из-под треугольника-посредника. В процессе сравнения задаем вопросы, чтобы дети словесно оформляли результат сравнения.</a:t>
            </a:r>
            <a:endParaRPr lang="ru-RU" sz="6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7.</a:t>
            </a:r>
            <a:r>
              <a:rPr lang="ru-RU" sz="64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Делаем </a:t>
            </a:r>
            <a:r>
              <a:rPr lang="ru-RU" sz="64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вывод</a:t>
            </a:r>
            <a:r>
              <a:rPr lang="ru-RU" sz="6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что желтая рыбка больше, а красная меньше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sz="6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5950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упорядочивания объектов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	Из всех предметов выбирает самый... (большой, маленький, длинный, короткий и т. д. — в зависимости от названного условия);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	Откладывает предмет (надевает на стержень, приставляет к ориентиру);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	Вновь из оставшихся предметов выбирает самый...;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4.	Откладывает предмет (приставляет к ориентиру) и т. д.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851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обучения измерению линейных протяженностей (длины, ширины, высоты предметов). 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572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Объяснить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цель измерения. </a:t>
            </a:r>
            <a:endParaRPr lang="ru-RU" dirty="0" smtClean="0">
              <a:latin typeface="Times New Roman"/>
              <a:ea typeface="Courier New"/>
              <a:cs typeface="Times New Roman"/>
            </a:endParaRPr>
          </a:p>
          <a:p>
            <a:pPr marL="857250" indent="-514350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Выбрать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мерку. Объяснить, что предметы. Которыми можно измерить что – либо, называются одним словом «мерка».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3</a:t>
            </a:r>
            <a:r>
              <a:rPr lang="ru-RU" dirty="0" smtClean="0">
                <a:latin typeface="Times New Roman"/>
                <a:ea typeface="Courier New"/>
                <a:cs typeface="Times New Roman"/>
              </a:rPr>
              <a:t>. 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Объяснить правила измерения, показать измерительные действия. Мерка прикладывается к началу дорожки, придерживая её, отмечают карандашом окончание мерки, ставят над отмеренной частью фишку.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4. После того как выставлена первая фишка, провести анализ отношений между количеством фишек и тем, сколько раз положили мерку. Задать вопрос: «Сколько раз положили мерку? (1) Сколько поставили фишек? (1) Чего больше? Чего меньше? Сделать вывод: фишек столько, сколько раз положили мерку.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5. Продолжить измерение с выставлением фишек.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6. Пересчитать фишки по окончании измерения. Словесно оформить результат измерения.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762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/>
                <a:ea typeface="Courier New"/>
              </a:rPr>
              <a:t>Алгоритм обучения измерению объема (жидкости) сыпучего вещества.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1. Объяснить цель измерения.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Courier New"/>
                <a:cs typeface="Times New Roman"/>
              </a:rPr>
              <a:t>2. Объяснить правила измерения, показать измерительные действия. Мерку наполнить до краёв над подносом, уравнять с краями, пересыпать в подготовленную ёмкость, поставить рядом с отмеренной частью фишку. 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3.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После того. Как выставлена первая фишка, провести анализ отношений между количеством отношений и тем сколько раз высыпали мерку. Задать вопросы, сколько раз высыпали (вылили) мерку? (1) Сколько поставили фишек? (1) Чего больше? Сделать вывод: фишек столько, сколько раз (вылили) высыпали мерку.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4.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Продолжить измерение с выставлением фишек.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ourier New"/>
                <a:cs typeface="Times New Roman"/>
              </a:rPr>
              <a:t>5. </a:t>
            </a:r>
            <a:r>
              <a:rPr lang="ru-RU" dirty="0">
                <a:latin typeface="Times New Roman"/>
                <a:ea typeface="Courier New"/>
                <a:cs typeface="Times New Roman"/>
              </a:rPr>
              <a:t>Пересчитать фишки по окончании измерения. Словесно оформить результат измерения.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699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</a:pP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72267"/>
          </a:xfrm>
        </p:spPr>
        <p:txBody>
          <a:bodyPr/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Формирование представлений о геометрических фигурах и форме предметов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407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Алгоритм формирования умения различать, </a:t>
            </a: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называть и обследовать геометрическую фигуру</a:t>
            </a:r>
            <a:r>
              <a:rPr lang="ru-RU" sz="1600" dirty="0">
                <a:ea typeface="Calibri"/>
                <a:cs typeface="Times New Roman"/>
              </a:rPr>
              <a:t/>
            </a:r>
            <a:br>
              <a:rPr lang="ru-RU" sz="16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</a:t>
            </a:r>
            <a:r>
              <a:rPr lang="ru-RU" sz="56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Показываем </a:t>
            </a:r>
            <a:r>
              <a:rPr lang="ru-RU" sz="56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и называем фигуру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Педагог предъявляет фигуру и просит детей назвать фигуру: «Назовите фигуру», но ни в коем случае не «Какая это фигура?» или «Что это за фигура?». Если дети затрудняются — называет сам. Затем просит детей из набора своих фигур найти такую же и показать ее.</a:t>
            </a:r>
            <a:endParaRPr lang="ru-RU" sz="5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</a:t>
            </a:r>
            <a:r>
              <a:rPr lang="ru-RU" sz="56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Выбор </a:t>
            </a:r>
            <a:r>
              <a:rPr lang="ru-RU" sz="56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ребенком подобной фигуры, из множества фигур, показ ее и называние.</a:t>
            </a:r>
            <a:endParaRPr lang="ru-RU" sz="5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</a:t>
            </a:r>
            <a:r>
              <a:rPr lang="ru-RU" sz="5600" b="1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Показываем </a:t>
            </a:r>
            <a:r>
              <a:rPr lang="ru-RU" sz="56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способы обследования геометрической фигуры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и проводим их вместе с ребенком:</a:t>
            </a:r>
            <a:endParaRPr lang="ru-RU" sz="5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 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•Обведение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фигуры пальцем по контуру. Этот прием используется только при обследовании плоских геометрических фигур. </a:t>
            </a:r>
            <a:endParaRPr lang="ru-RU" sz="56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•Проглаживание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фигуры ладонью. Прием используется при обследовании как плоских, так и объемных геометрических фигур и дает возможность руке прочувствовать объем (ладонь согнута) или плоскостность фигуры (ладонь выпрямлена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).</a:t>
            </a:r>
            <a:endParaRPr lang="ru-RU" sz="56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•Сжимание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фигуры в ладони или ладонях, попытка ее спрятать. </a:t>
            </a:r>
            <a:endParaRPr lang="ru-RU" sz="56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•Проба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на устойчивость. Устойчивость фигуры проверяется попыткой поставить ее на плоскость стола. Плоская геометрическая фигура не устойчивая, она не может стоять, падает. Объемная фигура устойчивая, она стоит на столе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sz="56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•Прокатывание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фигуры. </a:t>
            </a:r>
            <a:endParaRPr lang="ru-RU" sz="5600" dirty="0" smtClean="0">
              <a:solidFill>
                <a:srgbClr val="000000"/>
              </a:solidFill>
              <a:latin typeface="Times New Roman"/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•Счет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сторон, их характеристика; счет углов и вершин. Этот прием используется только при обследовании плоских геометрических фигур с углами и вершинами и только тогда, когда дети усвоили количественный счет</a:t>
            </a: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sz="5600" dirty="0" smtClean="0">
              <a:ea typeface="Courier New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•Сравнение </a:t>
            </a:r>
            <a:r>
              <a:rPr lang="ru-RU" sz="56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обследуемой фигуры с уже известными фигурами (как с плоскими, так и с объемными), определение того, чем фигуры похожи и чем отличаются.</a:t>
            </a:r>
            <a:endParaRPr lang="ru-RU" sz="5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320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marL="1348740" indent="449580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Определение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формы предмета 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</a:rPr>
              <a:t>Знакомство воспитанников с геометрическими фигурами происходит на сенсорном, а не математическом уровне. </a:t>
            </a:r>
            <a:endParaRPr lang="ru-RU" dirty="0" smtClean="0">
              <a:solidFill>
                <a:srgbClr val="000000"/>
              </a:solidFill>
              <a:latin typeface="Times New Roman"/>
              <a:ea typeface="Courier New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Вопрос должен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быть построен следующим образом</a:t>
            </a:r>
            <a:r>
              <a:rPr lang="ru-RU" b="1" dirty="0">
                <a:solidFill>
                  <a:srgbClr val="0070C0"/>
                </a:solidFill>
                <a:latin typeface="Times New Roman"/>
                <a:ea typeface="Courier New"/>
                <a:cs typeface="Times New Roman"/>
              </a:rPr>
              <a:t>: «Назови фигуру, на которую похожа форма этого предмета»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но не «Какой формы?».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</a:rPr>
              <a:t>При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</a:rPr>
              <a:t>определении формы предмета на его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</a:rPr>
              <a:t>изображении вопрос звучит так: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ourier New"/>
              </a:rPr>
              <a:t>«Назови фигуру, на которую похожа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ourier New"/>
              </a:rPr>
              <a:t>форма изображения предмета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ourier New"/>
              </a:rPr>
              <a:t>».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397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Формирование элементарных представлений о четырёх угольнике и многоугольнике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 (от общего к частному)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 Предъявляются маленький и большой квадраты. Начинается сюжет: «Маленький квадратик загрустил. Его мама Большой Квадратик – спросила: «Почему ты такой грустный?» Маленький квадратик объяснил, что ему грустно, потому что у него нет родственников. Мама объяснила Квадратику, что у него много родственников, и что у всех родственников одна фамилия – Четырёхугольники. Чтобы узнать своего родственника, надо знать, что у четырёхугольников 4 стороны и 4 угла. И мама отправила сына искать своих родственников – Четырёхугольников.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 По дороге Квадратик встречал разные фигуры (четырёхугольники и не четырёхугольники). Квадратик спрашивал у каждой фигуры: «Как тебя зовут? Ты четырёхугольник или нет? У тебя 4 стороны и 4 угла?» Вместе они считали углы и стороны, и Квадратик делал вывод: «Ты мой родственник -  тебя фамилия четырёхугольник.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 Все четырёхугольники возвратились к маме Квадратика и ещё раз повторили, что они все четырёхугольники, у них по 4 стороны и по 4 угла.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47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  <a:latin typeface="Times New Roman"/>
                <a:ea typeface="Courier New"/>
                <a:cs typeface="Times New Roman"/>
              </a:rPr>
              <a:t>Формирование представлений о числе и счете, счетной деятельности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40011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Формирование элементарных представлений о четырёх угольнике и многоугольнике.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2 (от частного к общему)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1. Предъявляются по одному различные четырёхугольники, каждый называется и анализируется с позиции количества сторон и углов.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 Педагогический работник спрашивает «Чем похожи все эти фигуры?». Делается вывод, что у всех этих фигур по 4 стороны и 4 угла.</a:t>
            </a:r>
            <a:endParaRPr lang="ru-RU" sz="2400" dirty="0">
              <a:ea typeface="Calibri"/>
              <a:cs typeface="Times New Roman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3.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Педагогический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работник предлагает придумать слово, которым можно назвать все эти фигуры, - четырёхугольники.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1494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Формирование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представлений о пространстве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При формировании представлений о пространстве, умений пространственной ориентировки следует помнить, что в деятельности педагога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должен отсутствовать зеркальный показ.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 Во время выполнения движений с воспитанником в заданном направлении, показа правой и левой сторон листа и т. п. действий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взрослый должен занимать такое же пространственное положение, в каком находится ребенок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.</a:t>
            </a:r>
            <a:endParaRPr lang="ru-RU" sz="2400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</a:rPr>
              <a:t>* Особые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</a:rPr>
              <a:t>требования предъявляются к пространственному положению воспитанника при выполнении движений в заданном направлении. Положение тела не меняется, ребенок не поворачивает корпус в заданном направлении, а выполняет приставные шаги (вправо, влево, вперед, назад).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771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449580">
              <a:lnSpc>
                <a:spcPct val="115000"/>
              </a:lnSpc>
              <a:spcBef>
                <a:spcPct val="20000"/>
              </a:spcBef>
            </a:pPr>
            <a:r>
              <a:rPr lang="ru-RU" sz="2500" b="1" dirty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Список использованных </a:t>
            </a:r>
            <a:r>
              <a:rPr lang="ru-RU" sz="2500" b="1" dirty="0" smtClean="0">
                <a:solidFill>
                  <a:srgbClr val="FF0000"/>
                </a:solidFill>
                <a:latin typeface="Times New Roman"/>
                <a:ea typeface="Courier New"/>
                <a:cs typeface="Times New Roman"/>
              </a:rPr>
              <a:t>источников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1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Житко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И.В. Умней-ка, 4-5 лет. Методические рекомендации. Ребёнок и математика : пособие для педагогов учреждений дошкольного образования / И.В.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Житко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– 2-е изд.,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пересиотр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– Минск: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Аверсэв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2020.- 158 с.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2.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Житко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, И.В. Математический калейдоскоп : учебно-методическое пособие для педагогов учреждений дошкольного образования с русским языком обучения / И. В.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Житко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. – Минск : Национальный институт образования, 2019. – 264 с.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76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обучения группировке предметов или явлений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по одному (двум) признакам одновременно (форма, цвет, величина, принадлежность к понятию, расположение и т. д.) используется в средней группе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Вариант I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Используется в том случае, когда педагог помогает воспитаннику самостоятельно создать множество, опираясь на образец или заданный признак (два признака одновременно).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1.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Выделяем признак для группировки.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2.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Предлагаем ребенку найти среди других предметов такой же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: по образцу или по названному признаку (двум признакам одновременно).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3.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Ребенок выполняет действие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</a:t>
            </a:r>
            <a:endParaRPr lang="ru-RU" sz="20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4.Приставляем найденный предмет к первому (если группировка по образцу), просим ребенка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объяснить, почему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он взял именно этот предмет.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5.Просим ребенка 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назвать предметы одним названием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3551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Вариант II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Используется тогда, когда педагог осуществляет помощь ребенку в группировке уже заданного множества объектов.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1.	Предлагаем 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рассмотреть все объекты, назвать каждый.</a:t>
            </a:r>
            <a:endParaRPr lang="ru-RU" sz="45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2.	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Задаем вопросы: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«Разные они или одинаковые?», «Чем похожи?». Последний вопрос очень важен, так как дает возможность определить характеристический признак всех объектов и на его основе дать общее название всей группе.</a:t>
            </a:r>
            <a:endParaRPr lang="ru-RU" sz="45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3.	Просим 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назвать все объекты сразу одним названием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</a:t>
            </a:r>
            <a:endParaRPr lang="ru-RU" sz="45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4.	</a:t>
            </a:r>
            <a:r>
              <a:rPr lang="ru-RU" sz="45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Задаем вопрос</a:t>
            </a:r>
            <a:r>
              <a:rPr lang="ru-RU" sz="45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: «Почему ты так назвал все предметы?» (должен прозвучать характеристический признак группы).</a:t>
            </a:r>
            <a:endParaRPr lang="ru-RU" sz="4500" dirty="0" smtClean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7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68152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обучения способу сравнения двух множеств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/>
                <a:ea typeface="Courier New"/>
                <a:cs typeface="Times New Roman"/>
              </a:rPr>
              <a:t> </a:t>
            </a:r>
            <a:r>
              <a:rPr lang="ru-RU" sz="2000" dirty="0" smtClean="0">
                <a:effectLst/>
                <a:latin typeface="Times New Roman"/>
                <a:ea typeface="Courier New"/>
                <a:cs typeface="Times New Roman"/>
              </a:rPr>
              <a:t>(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групп предметов) по количеству входящих в них элементов (наложение, приложение, графическое соотнесение, счет).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Используется в средней группе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1. Показываем сразу два множества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2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Задаем вопросы: «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Что (кто) это?» </a:t>
            </a:r>
            <a:r>
              <a:rPr lang="ru-RU" sz="29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(данный вопрос задается в отношении каждого множества; отвечая на вопрос, ребенок группирует объекты, находит для названия характеристический признак), «Сколько предметов?» (вопрос задается так же в отношении каждого множества; ответом детей должно быть число).</a:t>
            </a:r>
            <a:endParaRPr lang="ru-RU" sz="2900" dirty="0" smtClean="0">
              <a:ea typeface="Courier New"/>
              <a:cs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3. Создаем проблемную ситуацию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, задавая вопросы: «Чего больше?», «Чего меньше?». Дети высказывают предположение. Даже если сразу дан правильный ответ, обязательно задаем следующий вопрос: «Что надо сделать, чтобы это проверить?»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4. Вспоминаем приемы сравнения: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наложение и приложение (если ребенок оперирует натуральными объектами или отдельными карточками с изображениями объектов), графическое соотнесение — соединение линией парами двух изображений, по одному из каждого множества (если предметы изображены на одной иллюстрации), счет.</a:t>
            </a:r>
            <a:endParaRPr lang="ru-RU" sz="2400" dirty="0" smtClean="0">
              <a:ea typeface="Courier New"/>
              <a:cs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5.Вводим в активный словарь выражения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«столько—сколько», «больше—меньше», «поровну», «поровну, по... (число)».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46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обучения количественному счету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1.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Создаем проблемную ситуацию,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разрешить которую можно только при помощи количественного счета. 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2.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Объясняем цель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количественного счета: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чтобы узнать сколько, ответить на этот вопрос, надо посчитать.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3.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Объясняем правила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количественного счета, сочетая их объяснение с показом, выполняя внешние развернутые действия и громко проговаривая слова-числительные.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4.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Считаем в разных пространственных направлениях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 Важно показать, что, сосчитывая все предметы, можно считать и справа налево, и слева направо. Результат не изменится.</a:t>
            </a: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5.	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Учим дифференцировать процесс счета от его итога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 Просим детей использовать круговой жест при назывании итогового числа.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629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6066"/>
          </a:xfrm>
        </p:spPr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Обучение отсчету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Различают следующие варианты отсчета: 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отсчет по образцу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(наиболее легкий для детей, так как имеет зрительный контрольный ориентир); 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отсчет по названному числу</a:t>
            </a:r>
            <a:r>
              <a:rPr lang="ru-RU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. 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22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521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15000"/>
              </a:lnSpc>
              <a:spcBef>
                <a:spcPct val="20000"/>
              </a:spcBef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sz="3100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  <a:t>Алгоритм обучения порядковому счету</a:t>
            </a:r>
            <a:br>
              <a:rPr lang="ru-RU" sz="3100" b="1" dirty="0" smtClean="0">
                <a:solidFill>
                  <a:srgbClr val="C00000"/>
                </a:solidFill>
                <a:effectLst/>
                <a:latin typeface="Times New Roman"/>
                <a:ea typeface="Courier New"/>
                <a:cs typeface="Times New Roman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Обучение </a:t>
            </a:r>
            <a:r>
              <a:rPr lang="ru-RU" sz="1400" dirty="0">
                <a:solidFill>
                  <a:srgbClr val="000000"/>
                </a:solidFill>
                <a:latin typeface="Times New Roman"/>
                <a:ea typeface="Courier New"/>
                <a:cs typeface="Times New Roman"/>
              </a:rPr>
              <a:t>порядковому счету проводится параллельно обучению количественному, т. е. в тех же пределах, что и количественный счет.</a:t>
            </a:r>
            <a:r>
              <a:rPr lang="ru-RU" sz="11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11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1.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Предъявляем множество объектов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2.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Задаем вопросы: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«Что (кто) это?» «Сколько предметов?», «Разные или одинаковые?», «Чем отличаются?». Если множество разнородное, то просим назвать каждый элемент.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3.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Создаем проблемную ситуацию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, требующую ответа на вопрос: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«На каком (котором) 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/>
                <a:ea typeface="Courier New"/>
              </a:rPr>
              <a:t>по счету 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месте тот или иной предмет?»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Уточнение «</a:t>
            </a:r>
            <a:r>
              <a:rPr lang="ru-RU" sz="1600" dirty="0" smtClean="0">
                <a:solidFill>
                  <a:srgbClr val="FF0000"/>
                </a:solidFill>
                <a:effectLst/>
                <a:latin typeface="Times New Roman"/>
                <a:ea typeface="Courier New"/>
              </a:rPr>
              <a:t>по счету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» является обязательным.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4.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Объясняем цель и правила порядкового счета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. 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5.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Упражняем детей в определении места каждого предмета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при счете в одном направлении (например, слева направо).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6.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Создаем проблемную ситуацию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определения разного места одного и того же предмета двумя персонажами, которые дают правильный ответ, но считают при этом в разных направлениях (начиная с разных сторон).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7.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Определяем значение указания направления счета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 при определении порядкового места объекта в ряду.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8.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  <a:cs typeface="Times New Roman"/>
              </a:rPr>
              <a:t>Упражняем детей в счете по порядку в разных направлениях.</a:t>
            </a:r>
            <a:endParaRPr lang="ru-RU" sz="16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9.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Играем в игру «Что изменилось?».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Times New Roman"/>
                <a:ea typeface="Courier New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99763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3400</Words>
  <Application>Microsoft Office PowerPoint</Application>
  <PresentationFormat>Экран (4:3)</PresentationFormat>
  <Paragraphs>189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Тема: Использование учителем-дефектологом алгоритмов обучения в предматематическом образовании дошкольников с тяжёлыми нарушениями речи.  </vt:lpstr>
      <vt:lpstr> Алгоритм — совокупность действий, правил решения поставленной задачи. В основе алгоритма лежит принцип расчленения сложного действия на элементарные, следующие друг за другом в определенной последовательности.  Алгоритм формирования (деятельность педагога) трактуется как понятное и точное предписание последовательности действий педагога, направленных на достижение образовательной цели. </vt:lpstr>
      <vt:lpstr> </vt:lpstr>
      <vt:lpstr>Алгоритм обучения группировке предметов или явлений по одному (двум) признакам одновременно (форма, цвет, величина, принадлежность к понятию, расположение и т. д.) используется в средней группе </vt:lpstr>
      <vt:lpstr>Вариант II </vt:lpstr>
      <vt:lpstr> Алгоритм обучения способу сравнения двух множеств (групп предметов) по количеству входящих в них элементов (наложение, приложение, графическое соотнесение, счет). </vt:lpstr>
      <vt:lpstr> Алгоритм обучения количественному счету </vt:lpstr>
      <vt:lpstr> Обучение отсчету </vt:lpstr>
      <vt:lpstr>  Алгоритм обучения порядковому счету Обучение порядковому счету проводится параллельно обучению количественному, т. е. в тех же пределах, что и количественный счет.  </vt:lpstr>
      <vt:lpstr>Алгоритм показа независимости числа от качественных и пространственных признаков предметов </vt:lpstr>
      <vt:lpstr> Алгоритм формирования образа цифры  и представлений о её структуре. </vt:lpstr>
      <vt:lpstr> Алгоритм формирования образа цифры  и представлений о её структуре. </vt:lpstr>
      <vt:lpstr>Алгоритм обучения счету на ощупь </vt:lpstr>
      <vt:lpstr>Алгоритм обучения счету на ощупь</vt:lpstr>
      <vt:lpstr>Обучение счету движений </vt:lpstr>
      <vt:lpstr>Обучение счету звукового множества (счет на слух) </vt:lpstr>
      <vt:lpstr>Алгоритм формирования представлений об образовании числа, определения и обозначения связей и отношений между смежными числами. </vt:lpstr>
      <vt:lpstr>Алгоритм формирования представлений о составе числа из единиц (до 5). </vt:lpstr>
      <vt:lpstr>Алгоритм формирования представлений  о составе числа из двух меньших цифр. </vt:lpstr>
      <vt:lpstr>Алгоритм обучения  построению сериационного (упорядоченного) ряда  и анализу размерных отношений между его элементами </vt:lpstr>
      <vt:lpstr>Алгоритм обучения сравнению двух предметов при помощи третьего, выступающего в роли посредника</vt:lpstr>
      <vt:lpstr>Алгоритм обучения сравнению двух предметов при помощи третьего, выступающего в роли посредника</vt:lpstr>
      <vt:lpstr> Алгоритм упорядочивания объектов </vt:lpstr>
      <vt:lpstr>Алгоритм обучения измерению линейных протяженностей (длины, ширины, высоты предметов). </vt:lpstr>
      <vt:lpstr>Алгоритм обучения измерению объема (жидкости) сыпучего вещества.</vt:lpstr>
      <vt:lpstr> </vt:lpstr>
      <vt:lpstr>Алгоритм формирования умения различать,  называть и обследовать геометрическую фигуру </vt:lpstr>
      <vt:lpstr> Определение формы предмета  </vt:lpstr>
      <vt:lpstr>Формирование элементарных представлений о четырёх угольнике и многоугольнике.</vt:lpstr>
      <vt:lpstr>Формирование элементарных представлений о четырёх угольнике и многоугольнике.</vt:lpstr>
      <vt:lpstr> Формирование представлений о пространстве </vt:lpstr>
      <vt:lpstr>Список использованных источников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Использование учителем-дефектологов алгоритмов обучения в предматематическом образовании дошкольников с тяжёлыми нарушениями речи.</dc:title>
  <dc:creator>Anna</dc:creator>
  <cp:lastModifiedBy>Anna</cp:lastModifiedBy>
  <cp:revision>18</cp:revision>
  <dcterms:created xsi:type="dcterms:W3CDTF">2024-01-15T15:55:34Z</dcterms:created>
  <dcterms:modified xsi:type="dcterms:W3CDTF">2024-01-25T10:30:29Z</dcterms:modified>
</cp:coreProperties>
</file>